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84" r:id="rId2"/>
    <p:sldId id="535" r:id="rId3"/>
    <p:sldId id="285" r:id="rId4"/>
    <p:sldId id="546" r:id="rId5"/>
    <p:sldId id="268" r:id="rId6"/>
    <p:sldId id="536" r:id="rId7"/>
    <p:sldId id="537" r:id="rId8"/>
    <p:sldId id="551" r:id="rId9"/>
    <p:sldId id="552" r:id="rId10"/>
    <p:sldId id="553" r:id="rId11"/>
    <p:sldId id="555" r:id="rId12"/>
    <p:sldId id="538" r:id="rId13"/>
    <p:sldId id="539" r:id="rId14"/>
    <p:sldId id="544" r:id="rId15"/>
    <p:sldId id="543" r:id="rId16"/>
    <p:sldId id="556" r:id="rId17"/>
    <p:sldId id="541" r:id="rId18"/>
    <p:sldId id="545" r:id="rId19"/>
    <p:sldId id="549" r:id="rId20"/>
    <p:sldId id="550" r:id="rId21"/>
    <p:sldId id="563" r:id="rId22"/>
    <p:sldId id="547" r:id="rId23"/>
    <p:sldId id="559" r:id="rId24"/>
    <p:sldId id="560" r:id="rId25"/>
    <p:sldId id="557" r:id="rId26"/>
    <p:sldId id="561" r:id="rId27"/>
    <p:sldId id="562" r:id="rId28"/>
    <p:sldId id="54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24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0330E-329B-1641-AAE3-63D654B9AE75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6E98C-EFB3-9244-A271-99FBB12E3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09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33006-3A43-3042-8BD4-3FCF75837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E8ECBA-99E5-B24F-912E-B2DBA77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F6E83-C269-1E4C-AE9D-A0C2E0F6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3F7BB-B792-9A48-A90B-E4D4A3BEA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7E655-F3DD-2C4D-A353-4245FEEF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B6AB8-3601-5A44-93B6-199C243B0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A928D0-912F-954D-B566-F75F41411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C10BA-D406-5A47-8C65-E4FC56E24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1A6F3-F6E9-3647-A6E3-18BFFA47B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44099-4E90-4446-8457-B2D958AF3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8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E7CFF2-5267-D346-B4D6-525B2ED95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C9D51-F56B-0B4E-A917-B674FF7D8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578FD-ED6C-C04D-A434-6EE50713A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8611D-8502-784A-BFED-EE7551C19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CD7AE-EB01-854D-BD43-BBAE97489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2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0C8D-1F3F-384B-BAEC-3555C2BE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B6949-5124-A248-9C73-72589CA2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54B91-F661-0A4B-8FBA-6DB1BE79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CB2AD-7441-CE4F-AAC1-43A2802C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758FE-D705-7F40-A8C1-B7D1C48C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39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A2D2-4C30-FD4D-8A80-1F39F14F2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0191C-4B65-EA4E-AD9C-DD841C92A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A294-FA17-FF48-8F89-7650DE4A5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98CDB-2A62-2D44-9B10-1709D3948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5AFCD-F15C-5F43-8B07-10CD872C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2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C0A3D-FC1E-5749-AB73-B3CC86F00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5D2AF-BEA6-844A-83BC-800B497A08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0299F-BE31-BD45-9DE7-48CABB583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27720-E02D-1A4D-B610-6BB7945A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96E43-0B38-6043-B049-DC6956BA1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B2ECE-2395-F84D-AAD3-0E633909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41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BCC-52EE-544E-851B-56A9FF36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E1FFE-B4AF-AD4E-B7EC-D8DBB6A97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FCCE0-BDC2-DE43-85B1-80055B0A09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0368E2-6CCA-E84B-AB48-215A7D13D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3CE907-4E46-6741-B557-0BF5FA3C8D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2BBC2B-53F4-B149-9BDE-99C0F0D98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8AA7CB-D062-5A40-B85E-8C148E1C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F2ABA0-DBA6-D041-9EA5-F5D071E55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8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8D51F-2689-444B-9D07-ACBAD8B4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5A6CC3-28B6-3746-B6FD-E94A778B2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C6C22E-2B14-3649-AAA9-289C48E6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01C9BB-05FA-9C44-A3AA-7171C69DA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62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089A83-AF00-7E47-84A3-920EF52A3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1FD56E-01DF-4B47-8BF8-C1EA43FE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A6A31-6156-B64E-9ABA-24DA8FE65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17DAF-9BA4-6C45-AE8E-B8D7C175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BEDD9-D8CE-254A-94C9-9883D7A02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34C24-2E06-934B-8864-E363C82C8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92D30-5EF1-5644-9BB4-7663BA6F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C1831-17A2-ED45-AC69-E5149DDA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DE546-903C-9849-A43F-9F89302F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17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B6442-3BDE-F64C-9EF1-425A2D84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B069E4-A779-334C-BBC2-CB861FC55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F84AB-1059-434C-B1BD-16697DE20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DCEA6-A042-E446-82BE-947C40B69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360DB-6367-954D-AF64-741EA4F08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86CA5-5F09-D64B-B963-5F498D0D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38DD42-E225-2949-8889-3E8C80CF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7DC53-7508-3841-B4F5-8C7D178E3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B4C7-6568-4C46-94CF-15F911C18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EE206-A443-5746-AF6E-898E3495BDB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F80BE-1529-8B43-9177-2845A398D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607DC-7C80-954F-AB50-BEAE33F32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65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/>
            </a:br>
            <a:r>
              <a:rPr lang="en-US" sz="4800"/>
              <a:t>10-Soft </a:t>
            </a:r>
            <a:r>
              <a:rPr lang="en-US" sz="4800" dirty="0"/>
              <a:t>margin discrimination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7194886" y="2253017"/>
            <a:ext cx="438562" cy="1486830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6" y="3213975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6" y="288157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6" y="2568468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6" y="226665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896679" y="4256502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1)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817941" y="4256502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523202" y="4236148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1)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6348" y="224609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0749" y="2246098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6757" y="2246098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6906" y="2246097"/>
            <a:ext cx="347368" cy="14556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47E1CEF9-B764-884C-9C62-E28FDC19BED6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321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6664570" y="2253017"/>
            <a:ext cx="931896" cy="1754464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5" y="3213975"/>
            <a:ext cx="901407" cy="3924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5" y="2881576"/>
            <a:ext cx="901407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5" y="2568468"/>
            <a:ext cx="901407" cy="392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5" y="2266654"/>
            <a:ext cx="901407" cy="3924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540650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p)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668545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478769" y="4408199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p)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7320" y="2232459"/>
            <a:ext cx="417250" cy="17544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1721" y="2232460"/>
            <a:ext cx="404320" cy="175446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7729" y="2232460"/>
            <a:ext cx="404320" cy="175446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8245" y="2232459"/>
            <a:ext cx="349721" cy="1754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548D3A9-D255-1A43-AEE8-836204B18DAF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277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3C01E7-05E0-0D4E-AB1B-5B6B97F53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3061"/>
            <a:ext cx="9200335" cy="5698715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5CEF33-92C7-1048-9161-47EF3C8CF2E9}"/>
              </a:ext>
            </a:extLst>
          </p:cNvPr>
          <p:cNvCxnSpPr>
            <a:cxnSpLocks/>
          </p:cNvCxnSpPr>
          <p:nvPr/>
        </p:nvCxnSpPr>
        <p:spPr>
          <a:xfrm flipV="1">
            <a:off x="4290989" y="1027906"/>
            <a:ext cx="1376854" cy="493986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DA00AAF3-FED3-4040-8AE9-6BAC67180806}"/>
              </a:ext>
            </a:extLst>
          </p:cNvPr>
          <p:cNvSpPr txBox="1">
            <a:spLocks/>
          </p:cNvSpPr>
          <p:nvPr/>
        </p:nvSpPr>
        <p:spPr>
          <a:xfrm>
            <a:off x="8847815" y="1600492"/>
            <a:ext cx="3324320" cy="379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thick line is the linear regression line.</a:t>
            </a:r>
          </a:p>
          <a:p>
            <a:endParaRPr lang="en-US" dirty="0"/>
          </a:p>
          <a:p>
            <a:r>
              <a:rPr lang="en-US" dirty="0"/>
              <a:t>The red line makes only 1 misclassification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90408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case: perfectly separable features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2816770" y="460353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2075789" y="5312980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</p:spTree>
    <p:extLst>
      <p:ext uri="{BB962C8B-B14F-4D97-AF65-F5344CB8AC3E}">
        <p14:creationId xmlns:p14="http://schemas.microsoft.com/office/powerpoint/2010/main" val="1884300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you find a threshold that separates the classes perfectly?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1206060" y="4619185"/>
            <a:ext cx="10681140" cy="22245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“Maximum margin” threshold maximizes the sum of the minimum distances to the decision boundary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D652CAC-D601-2143-B550-4127DA8A2B15}"/>
              </a:ext>
            </a:extLst>
          </p:cNvPr>
          <p:cNvCxnSpPr>
            <a:cxnSpLocks/>
          </p:cNvCxnSpPr>
          <p:nvPr/>
        </p:nvCxnSpPr>
        <p:spPr>
          <a:xfrm flipV="1">
            <a:off x="4430107" y="371015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AB6B8B6-C32A-654B-AE2B-42530581F71C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215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you find a threshold that separates the classes perfectly?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731170" y="436704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3731170" y="5211380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D652CAC-D601-2143-B550-4127DA8A2B15}"/>
              </a:ext>
            </a:extLst>
          </p:cNvPr>
          <p:cNvCxnSpPr>
            <a:cxnSpLocks/>
          </p:cNvCxnSpPr>
          <p:nvPr/>
        </p:nvCxnSpPr>
        <p:spPr>
          <a:xfrm flipV="1">
            <a:off x="4325004" y="435653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6CD0F09-0EFC-8143-9634-8838793E6391}"/>
              </a:ext>
            </a:extLst>
          </p:cNvPr>
          <p:cNvCxnSpPr>
            <a:cxnSpLocks/>
          </p:cNvCxnSpPr>
          <p:nvPr/>
        </p:nvCxnSpPr>
        <p:spPr>
          <a:xfrm flipV="1">
            <a:off x="4614038" y="435653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54116E4-9A1C-9D42-A89D-7CAD9B2108CC}"/>
              </a:ext>
            </a:extLst>
          </p:cNvPr>
          <p:cNvCxnSpPr>
            <a:cxnSpLocks/>
          </p:cNvCxnSpPr>
          <p:nvPr/>
        </p:nvCxnSpPr>
        <p:spPr>
          <a:xfrm flipV="1">
            <a:off x="4892563" y="436704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A1FB248-82CF-3F42-9608-486AD3597E05}"/>
              </a:ext>
            </a:extLst>
          </p:cNvPr>
          <p:cNvCxnSpPr>
            <a:cxnSpLocks/>
          </p:cNvCxnSpPr>
          <p:nvPr/>
        </p:nvCxnSpPr>
        <p:spPr>
          <a:xfrm flipV="1">
            <a:off x="5171088" y="4398579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775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you find a threshold that separates the classes perfectly?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1206060" y="4619185"/>
            <a:ext cx="10681140" cy="22245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“Maximum margin” threshold maximizes the sum of the minimum distances to the decision boundary </a:t>
            </a:r>
          </a:p>
          <a:p>
            <a:endParaRPr lang="en-US" sz="2800" dirty="0"/>
          </a:p>
          <a:p>
            <a:r>
              <a:rPr lang="en-US" sz="2800" dirty="0"/>
              <a:t>NOTE: The placement of the decision threshold depends here on just two points, not a sum over all the data.   The correctly classified points have zero weight in computing the threshold.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D652CAC-D601-2143-B550-4127DA8A2B15}"/>
              </a:ext>
            </a:extLst>
          </p:cNvPr>
          <p:cNvCxnSpPr>
            <a:cxnSpLocks/>
          </p:cNvCxnSpPr>
          <p:nvPr/>
        </p:nvCxnSpPr>
        <p:spPr>
          <a:xfrm flipV="1">
            <a:off x="4430107" y="371015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AB6B8B6-C32A-654B-AE2B-42530581F71C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43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vs. many…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166649" y="4122057"/>
            <a:ext cx="8906265" cy="8834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73A0077-72A1-1B41-9F93-8D3CEFB763D1}"/>
              </a:ext>
            </a:extLst>
          </p:cNvPr>
          <p:cNvCxnSpPr>
            <a:cxnSpLocks/>
          </p:cNvCxnSpPr>
          <p:nvPr/>
        </p:nvCxnSpPr>
        <p:spPr>
          <a:xfrm>
            <a:off x="1166649" y="4422967"/>
            <a:ext cx="8572437" cy="281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0BC0658-F3A4-DC42-8765-1BF441C0BE9C}"/>
              </a:ext>
            </a:extLst>
          </p:cNvPr>
          <p:cNvCxnSpPr>
            <a:cxnSpLocks/>
          </p:cNvCxnSpPr>
          <p:nvPr/>
        </p:nvCxnSpPr>
        <p:spPr>
          <a:xfrm flipV="1">
            <a:off x="1213945" y="38310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81F5BAC-BBCF-2E46-A5B5-4356730D4F2E}"/>
              </a:ext>
            </a:extLst>
          </p:cNvPr>
          <p:cNvCxnSpPr>
            <a:cxnSpLocks/>
          </p:cNvCxnSpPr>
          <p:nvPr/>
        </p:nvCxnSpPr>
        <p:spPr>
          <a:xfrm flipV="1">
            <a:off x="1213945" y="3591911"/>
            <a:ext cx="9149255" cy="15754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2753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148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“Maximum margin” doesn’t apply when some points are misclassified… so a compromise was found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6777C16-1321-454E-A82F-33E893A3896A}"/>
              </a:ext>
            </a:extLst>
          </p:cNvPr>
          <p:cNvSpPr/>
          <p:nvPr/>
        </p:nvSpPr>
        <p:spPr>
          <a:xfrm>
            <a:off x="5516618" y="4177862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038A4E9-D023-6145-8651-9AAC2D7AB8A8}"/>
              </a:ext>
            </a:extLst>
          </p:cNvPr>
          <p:cNvSpPr/>
          <p:nvPr/>
        </p:nvSpPr>
        <p:spPr>
          <a:xfrm>
            <a:off x="3727226" y="4205139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C723DDB-98D9-B541-A2C9-5DEC928A8BFF}"/>
              </a:ext>
            </a:extLst>
          </p:cNvPr>
          <p:cNvSpPr txBox="1">
            <a:spLocks/>
          </p:cNvSpPr>
          <p:nvPr/>
        </p:nvSpPr>
        <p:spPr>
          <a:xfrm>
            <a:off x="1206060" y="4619185"/>
            <a:ext cx="10681140" cy="18736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What did the engineers come up with?  A fudge factor for the loss function.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82D16F1-CB9E-B449-B0F8-48E7A990767F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AACCA61-FA6A-E946-AE03-527DC74A3B99}"/>
              </a:ext>
            </a:extLst>
          </p:cNvPr>
          <p:cNvCxnSpPr>
            <a:cxnSpLocks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6E58B25-C9C3-644D-8903-3F3DBFE5D7E3}"/>
              </a:ext>
            </a:extLst>
          </p:cNvPr>
          <p:cNvCxnSpPr>
            <a:cxnSpLocks/>
          </p:cNvCxnSpPr>
          <p:nvPr/>
        </p:nvCxnSpPr>
        <p:spPr>
          <a:xfrm flipH="1">
            <a:off x="3136399" y="4827001"/>
            <a:ext cx="2421323" cy="0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180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optimization paradigm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1" y="2900855"/>
            <a:ext cx="9867035" cy="443124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655306" y="4692346"/>
            <a:ext cx="863086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655306" y="5789673"/>
            <a:ext cx="497299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8104569" y="2364517"/>
            <a:ext cx="34729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" pitchFamily="2" charset="0"/>
              </a:rPr>
              <a:t>θ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9966184" y="5091991"/>
            <a:ext cx="1654037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/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3600" dirty="0">
                    <a:latin typeface="Times" pitchFamily="2" charset="0"/>
                  </a:rPr>
                  <a:t>= </a:t>
                </a:r>
                <a:r>
                  <a:rPr lang="en-US" sz="3600" dirty="0" err="1">
                    <a:latin typeface="Times" pitchFamily="2" charset="0"/>
                  </a:rPr>
                  <a:t>argmin</a:t>
                </a:r>
                <a:r>
                  <a:rPr lang="en-US" sz="3600" dirty="0">
                    <a:latin typeface="Times" pitchFamily="2" charset="0"/>
                  </a:rPr>
                  <a:t> </a:t>
                </a:r>
                <a:r>
                  <a:rPr lang="en-US" sz="3600" baseline="-250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  L ( </a:t>
                </a:r>
                <a:r>
                  <a:rPr lang="en-US" sz="36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,  X,  Y )   </a:t>
                </a:r>
                <a:endParaRPr lang="en-US" sz="36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  <a:blipFill>
                <a:blip r:embed="rId4"/>
                <a:stretch>
                  <a:fillRect l="-1382" t="-9259" r="-2304" b="-351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/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blipFill>
                <a:blip r:embed="rId5"/>
                <a:stretch>
                  <a:fillRect t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7611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/>
          <p:nvPr/>
        </p:nvCxnSpPr>
        <p:spPr>
          <a:xfrm>
            <a:off x="5123543" y="2216589"/>
            <a:ext cx="25905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</p:spTree>
    <p:extLst>
      <p:ext uri="{BB962C8B-B14F-4D97-AF65-F5344CB8AC3E}">
        <p14:creationId xmlns:p14="http://schemas.microsoft.com/office/powerpoint/2010/main" val="441289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4018414" y="4792173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60321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/>
          <p:nvPr/>
        </p:nvCxnSpPr>
        <p:spPr>
          <a:xfrm>
            <a:off x="5123543" y="2216589"/>
            <a:ext cx="25905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</p:cNvCxnSpPr>
          <p:nvPr/>
        </p:nvCxnSpPr>
        <p:spPr>
          <a:xfrm>
            <a:off x="5105258" y="5164629"/>
            <a:ext cx="1832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</p:spTree>
    <p:extLst>
      <p:ext uri="{BB962C8B-B14F-4D97-AF65-F5344CB8AC3E}">
        <p14:creationId xmlns:p14="http://schemas.microsoft.com/office/powerpoint/2010/main" val="6373924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“Maximum margin” doesn’t apply when some points are misclassified… so a compromise was found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6777C16-1321-454E-A82F-33E893A3896A}"/>
              </a:ext>
            </a:extLst>
          </p:cNvPr>
          <p:cNvSpPr/>
          <p:nvPr/>
        </p:nvSpPr>
        <p:spPr>
          <a:xfrm>
            <a:off x="5516618" y="4177862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038A4E9-D023-6145-8651-9AAC2D7AB8A8}"/>
              </a:ext>
            </a:extLst>
          </p:cNvPr>
          <p:cNvSpPr/>
          <p:nvPr/>
        </p:nvSpPr>
        <p:spPr>
          <a:xfrm>
            <a:off x="3675335" y="421990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C723DDB-98D9-B541-A2C9-5DEC928A8BFF}"/>
              </a:ext>
            </a:extLst>
          </p:cNvPr>
          <p:cNvSpPr txBox="1">
            <a:spLocks/>
          </p:cNvSpPr>
          <p:nvPr/>
        </p:nvSpPr>
        <p:spPr>
          <a:xfrm>
            <a:off x="117724" y="4677856"/>
            <a:ext cx="12074276" cy="28002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What did the engineers come up with?  A fudge factor for the loss function.</a:t>
            </a:r>
          </a:p>
          <a:p>
            <a:r>
              <a:rPr lang="en-US" sz="2800" dirty="0"/>
              <a:t>“Margin” is a hyperparameter that defines a band around the decision threshold.</a:t>
            </a:r>
          </a:p>
          <a:p>
            <a:r>
              <a:rPr lang="en-US" sz="2800" dirty="0"/>
              <a:t>Ignore all correctly classified points; </a:t>
            </a:r>
          </a:p>
          <a:p>
            <a:r>
              <a:rPr lang="en-US" sz="2800" dirty="0"/>
              <a:t>Permit but penalize misclassifications within the margin</a:t>
            </a:r>
          </a:p>
          <a:p>
            <a:endParaRPr lang="en-US" sz="28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82D16F1-CB9E-B449-B0F8-48E7A990767F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AACCA61-FA6A-E946-AE03-527DC74A3B99}"/>
              </a:ext>
            </a:extLst>
          </p:cNvPr>
          <p:cNvCxnSpPr>
            <a:cxnSpLocks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993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92432-4BC0-0945-83F8-F4A4D328E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SSE loss function for Galton height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563A37-354E-B649-B58F-94E64C476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343" y="1502979"/>
            <a:ext cx="7024857" cy="449590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59FE6-BCC8-0A4C-80B7-040C6A12C530}"/>
              </a:ext>
            </a:extLst>
          </p:cNvPr>
          <p:cNvSpPr/>
          <p:nvPr/>
        </p:nvSpPr>
        <p:spPr>
          <a:xfrm>
            <a:off x="2840850" y="5998888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1DCD9B-6336-7C4C-811B-FE1B45FE5908}"/>
              </a:ext>
            </a:extLst>
          </p:cNvPr>
          <p:cNvSpPr/>
          <p:nvPr/>
        </p:nvSpPr>
        <p:spPr>
          <a:xfrm rot="16200000">
            <a:off x="-819305" y="3387067"/>
            <a:ext cx="23392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SSE  loss </a:t>
            </a:r>
            <a:r>
              <a:rPr lang="en-US" sz="2400" dirty="0" err="1"/>
              <a:t>funciton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353236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A8E3-132E-E94F-B076-42660AEA4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346"/>
            <a:ext cx="10515600" cy="1325563"/>
          </a:xfrm>
        </p:spPr>
        <p:txBody>
          <a:bodyPr/>
          <a:lstStyle/>
          <a:p>
            <a:r>
              <a:rPr lang="en-US" dirty="0"/>
              <a:t>Logistic loss function on Galton height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51354-11D7-EE4A-BB70-FB0D177F1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96" y="1806763"/>
            <a:ext cx="7147034" cy="46966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07164C-311D-5641-A3AF-97CD8063F326}"/>
              </a:ext>
            </a:extLst>
          </p:cNvPr>
          <p:cNvSpPr/>
          <p:nvPr/>
        </p:nvSpPr>
        <p:spPr>
          <a:xfrm>
            <a:off x="3413663" y="6314989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C84C11-61D5-E34D-8E8E-5B571C968B83}"/>
              </a:ext>
            </a:extLst>
          </p:cNvPr>
          <p:cNvSpPr/>
          <p:nvPr/>
        </p:nvSpPr>
        <p:spPr>
          <a:xfrm rot="16200000">
            <a:off x="-1066038" y="3387067"/>
            <a:ext cx="28327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Logistic  loss </a:t>
            </a:r>
            <a:r>
              <a:rPr lang="en-US" sz="2400" dirty="0" err="1"/>
              <a:t>funciton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66957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36CE2-DCCE-F748-A181-E756E850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Hinge loss function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5E66D3A-4F29-524F-8EBB-39F38F27E16D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573A483-8630-5A44-BDD8-4DD6F9809B7C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EDF855D-158A-1D49-8476-265E00E4968E}"/>
              </a:ext>
            </a:extLst>
          </p:cNvPr>
          <p:cNvCxnSpPr>
            <a:cxnSpLocks/>
          </p:cNvCxnSpPr>
          <p:nvPr/>
        </p:nvCxnSpPr>
        <p:spPr>
          <a:xfrm flipH="1" flipV="1">
            <a:off x="3387519" y="2869434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B37424-620F-CA4A-96FB-999392FA9A4A}"/>
              </a:ext>
            </a:extLst>
          </p:cNvPr>
          <p:cNvCxnSpPr>
            <a:cxnSpLocks/>
          </p:cNvCxnSpPr>
          <p:nvPr/>
        </p:nvCxnSpPr>
        <p:spPr>
          <a:xfrm flipV="1">
            <a:off x="1195754" y="4282965"/>
            <a:ext cx="2136025" cy="3678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D6C13D9-8196-8A45-8D52-6FC3A62DCA20}"/>
              </a:ext>
            </a:extLst>
          </p:cNvPr>
          <p:cNvCxnSpPr>
            <a:cxnSpLocks/>
          </p:cNvCxnSpPr>
          <p:nvPr/>
        </p:nvCxnSpPr>
        <p:spPr>
          <a:xfrm flipV="1">
            <a:off x="1429407" y="5582205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F65D2F8-0E99-BB4C-8771-51C89E93F9A6}"/>
              </a:ext>
            </a:extLst>
          </p:cNvPr>
          <p:cNvSpPr/>
          <p:nvPr/>
        </p:nvSpPr>
        <p:spPr>
          <a:xfrm>
            <a:off x="1629103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3054D93-6665-1F44-A911-20CF119F073D}"/>
              </a:ext>
            </a:extLst>
          </p:cNvPr>
          <p:cNvSpPr/>
          <p:nvPr/>
        </p:nvSpPr>
        <p:spPr>
          <a:xfrm>
            <a:off x="2737942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C04339-A700-9D48-9955-3D41EEF057E5}"/>
              </a:ext>
            </a:extLst>
          </p:cNvPr>
          <p:cNvSpPr/>
          <p:nvPr/>
        </p:nvSpPr>
        <p:spPr>
          <a:xfrm>
            <a:off x="5339255" y="551914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E111373-FFDF-ED4F-9B19-189FDAC8F2CE}"/>
              </a:ext>
            </a:extLst>
          </p:cNvPr>
          <p:cNvSpPr/>
          <p:nvPr/>
        </p:nvSpPr>
        <p:spPr>
          <a:xfrm>
            <a:off x="2083674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CE9458A-1E39-144E-AB97-E4C90B1F606C}"/>
              </a:ext>
            </a:extLst>
          </p:cNvPr>
          <p:cNvSpPr/>
          <p:nvPr/>
        </p:nvSpPr>
        <p:spPr>
          <a:xfrm>
            <a:off x="3174123" y="555592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FF3372E-A6B6-B34B-8F8A-18A6ABA81A50}"/>
              </a:ext>
            </a:extLst>
          </p:cNvPr>
          <p:cNvSpPr/>
          <p:nvPr/>
        </p:nvSpPr>
        <p:spPr>
          <a:xfrm>
            <a:off x="5680841" y="552965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4049612-6E55-314E-A75C-7911A2D1091B}"/>
              </a:ext>
            </a:extLst>
          </p:cNvPr>
          <p:cNvSpPr/>
          <p:nvPr/>
        </p:nvSpPr>
        <p:spPr>
          <a:xfrm>
            <a:off x="6101255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58BD923-13E7-D34C-9616-19EB0664F36E}"/>
              </a:ext>
            </a:extLst>
          </p:cNvPr>
          <p:cNvSpPr/>
          <p:nvPr/>
        </p:nvSpPr>
        <p:spPr>
          <a:xfrm>
            <a:off x="5880538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267F67E-A3F3-9E46-A5D2-402DF023D083}"/>
              </a:ext>
            </a:extLst>
          </p:cNvPr>
          <p:cNvSpPr/>
          <p:nvPr/>
        </p:nvSpPr>
        <p:spPr>
          <a:xfrm>
            <a:off x="2504088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14DC04-F952-5140-B01B-16880A98E734}"/>
              </a:ext>
            </a:extLst>
          </p:cNvPr>
          <p:cNvSpPr/>
          <p:nvPr/>
        </p:nvSpPr>
        <p:spPr>
          <a:xfrm>
            <a:off x="6437586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60CCD4-BD25-0246-AC8A-78890BC32834}"/>
              </a:ext>
            </a:extLst>
          </p:cNvPr>
          <p:cNvSpPr/>
          <p:nvPr/>
        </p:nvSpPr>
        <p:spPr>
          <a:xfrm>
            <a:off x="6829096" y="551388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FCA3E2B-EED0-AF4E-80B7-8D6E7A27A3F7}"/>
              </a:ext>
            </a:extLst>
          </p:cNvPr>
          <p:cNvSpPr/>
          <p:nvPr/>
        </p:nvSpPr>
        <p:spPr>
          <a:xfrm>
            <a:off x="1202122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0F8EC23-196E-FE4B-81F0-DB08FC222EF3}"/>
              </a:ext>
            </a:extLst>
          </p:cNvPr>
          <p:cNvSpPr/>
          <p:nvPr/>
        </p:nvSpPr>
        <p:spPr>
          <a:xfrm>
            <a:off x="5516618" y="5513888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004C7BF-1007-024D-A1A8-0CCE4937C4DC}"/>
              </a:ext>
            </a:extLst>
          </p:cNvPr>
          <p:cNvSpPr/>
          <p:nvPr/>
        </p:nvSpPr>
        <p:spPr>
          <a:xfrm>
            <a:off x="3727226" y="5541165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44640EA-C569-F345-A91B-62892C2F1223}"/>
              </a:ext>
            </a:extLst>
          </p:cNvPr>
          <p:cNvCxnSpPr>
            <a:cxnSpLocks/>
          </p:cNvCxnSpPr>
          <p:nvPr/>
        </p:nvCxnSpPr>
        <p:spPr>
          <a:xfrm flipH="1">
            <a:off x="5422304" y="4244213"/>
            <a:ext cx="2951813" cy="3482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847FD47-730C-854A-84BE-CD3DB8C05999}"/>
              </a:ext>
            </a:extLst>
          </p:cNvPr>
          <p:cNvCxnSpPr>
            <a:cxnSpLocks/>
          </p:cNvCxnSpPr>
          <p:nvPr/>
        </p:nvCxnSpPr>
        <p:spPr>
          <a:xfrm flipV="1">
            <a:off x="4359769" y="4279033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27226758-DC1B-EB4D-B8EE-5F0A156F8128}"/>
              </a:ext>
            </a:extLst>
          </p:cNvPr>
          <p:cNvSpPr txBox="1">
            <a:spLocks/>
          </p:cNvSpPr>
          <p:nvPr/>
        </p:nvSpPr>
        <p:spPr>
          <a:xfrm>
            <a:off x="3581355" y="4815061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D85A314-04D6-8149-B536-263459681827}"/>
              </a:ext>
            </a:extLst>
          </p:cNvPr>
          <p:cNvSpPr txBox="1">
            <a:spLocks/>
          </p:cNvSpPr>
          <p:nvPr/>
        </p:nvSpPr>
        <p:spPr>
          <a:xfrm>
            <a:off x="4281670" y="4244213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“Margin”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8F7AE01-35A0-BE46-9FBD-DE0D5D3F2BD6}"/>
              </a:ext>
            </a:extLst>
          </p:cNvPr>
          <p:cNvCxnSpPr>
            <a:cxnSpLocks/>
          </p:cNvCxnSpPr>
          <p:nvPr/>
        </p:nvCxnSpPr>
        <p:spPr>
          <a:xfrm>
            <a:off x="4414345" y="4774692"/>
            <a:ext cx="1003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BC62EA17-584D-2C4B-9884-6A04BEE27AA4}"/>
              </a:ext>
            </a:extLst>
          </p:cNvPr>
          <p:cNvSpPr/>
          <p:nvPr/>
        </p:nvSpPr>
        <p:spPr>
          <a:xfrm>
            <a:off x="7990445" y="4745953"/>
            <a:ext cx="35286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How to set margin? 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809A01-1F1D-8D42-94AE-4E33DA30CD35}"/>
              </a:ext>
            </a:extLst>
          </p:cNvPr>
          <p:cNvSpPr/>
          <p:nvPr/>
        </p:nvSpPr>
        <p:spPr>
          <a:xfrm>
            <a:off x="6986752" y="261660"/>
            <a:ext cx="484866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The loss function counts the absolute value of the distance to the threshold hyperplane, but only when it is on the wrong side, or within margin of the right side.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F44AF67-0451-1F4E-8047-81F8B01E5E70}"/>
              </a:ext>
            </a:extLst>
          </p:cNvPr>
          <p:cNvCxnSpPr>
            <a:cxnSpLocks/>
          </p:cNvCxnSpPr>
          <p:nvPr/>
        </p:nvCxnSpPr>
        <p:spPr>
          <a:xfrm flipV="1">
            <a:off x="4359769" y="1371600"/>
            <a:ext cx="0" cy="2872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51915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36CE2-DCCE-F748-A181-E756E850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Hinge loss function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5E66D3A-4F29-524F-8EBB-39F38F27E16D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573A483-8630-5A44-BDD8-4DD6F9809B7C}"/>
              </a:ext>
            </a:extLst>
          </p:cNvPr>
          <p:cNvCxnSpPr>
            <a:cxnSpLocks/>
          </p:cNvCxnSpPr>
          <p:nvPr/>
        </p:nvCxnSpPr>
        <p:spPr>
          <a:xfrm flipV="1">
            <a:off x="3331779" y="2429590"/>
            <a:ext cx="2732676" cy="189016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EDF855D-158A-1D49-8476-265E00E4968E}"/>
              </a:ext>
            </a:extLst>
          </p:cNvPr>
          <p:cNvCxnSpPr>
            <a:cxnSpLocks/>
          </p:cNvCxnSpPr>
          <p:nvPr/>
        </p:nvCxnSpPr>
        <p:spPr>
          <a:xfrm flipH="1" flipV="1">
            <a:off x="3387519" y="2869434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B37424-620F-CA4A-96FB-999392FA9A4A}"/>
              </a:ext>
            </a:extLst>
          </p:cNvPr>
          <p:cNvCxnSpPr>
            <a:cxnSpLocks/>
          </p:cNvCxnSpPr>
          <p:nvPr/>
        </p:nvCxnSpPr>
        <p:spPr>
          <a:xfrm flipV="1">
            <a:off x="1195754" y="4282965"/>
            <a:ext cx="2136025" cy="3678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D6C13D9-8196-8A45-8D52-6FC3A62DCA20}"/>
              </a:ext>
            </a:extLst>
          </p:cNvPr>
          <p:cNvCxnSpPr>
            <a:cxnSpLocks/>
          </p:cNvCxnSpPr>
          <p:nvPr/>
        </p:nvCxnSpPr>
        <p:spPr>
          <a:xfrm flipV="1">
            <a:off x="1429407" y="5582205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F65D2F8-0E99-BB4C-8771-51C89E93F9A6}"/>
              </a:ext>
            </a:extLst>
          </p:cNvPr>
          <p:cNvSpPr/>
          <p:nvPr/>
        </p:nvSpPr>
        <p:spPr>
          <a:xfrm>
            <a:off x="1629103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3054D93-6665-1F44-A911-20CF119F073D}"/>
              </a:ext>
            </a:extLst>
          </p:cNvPr>
          <p:cNvSpPr/>
          <p:nvPr/>
        </p:nvSpPr>
        <p:spPr>
          <a:xfrm>
            <a:off x="2737942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C04339-A700-9D48-9955-3D41EEF057E5}"/>
              </a:ext>
            </a:extLst>
          </p:cNvPr>
          <p:cNvSpPr/>
          <p:nvPr/>
        </p:nvSpPr>
        <p:spPr>
          <a:xfrm>
            <a:off x="5339255" y="551914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E111373-FFDF-ED4F-9B19-189FDAC8F2CE}"/>
              </a:ext>
            </a:extLst>
          </p:cNvPr>
          <p:cNvSpPr/>
          <p:nvPr/>
        </p:nvSpPr>
        <p:spPr>
          <a:xfrm>
            <a:off x="2083674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CE9458A-1E39-144E-AB97-E4C90B1F606C}"/>
              </a:ext>
            </a:extLst>
          </p:cNvPr>
          <p:cNvSpPr/>
          <p:nvPr/>
        </p:nvSpPr>
        <p:spPr>
          <a:xfrm>
            <a:off x="3174123" y="555592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FF3372E-A6B6-B34B-8F8A-18A6ABA81A50}"/>
              </a:ext>
            </a:extLst>
          </p:cNvPr>
          <p:cNvSpPr/>
          <p:nvPr/>
        </p:nvSpPr>
        <p:spPr>
          <a:xfrm>
            <a:off x="5680841" y="552965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4049612-6E55-314E-A75C-7911A2D1091B}"/>
              </a:ext>
            </a:extLst>
          </p:cNvPr>
          <p:cNvSpPr/>
          <p:nvPr/>
        </p:nvSpPr>
        <p:spPr>
          <a:xfrm>
            <a:off x="6101255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58BD923-13E7-D34C-9616-19EB0664F36E}"/>
              </a:ext>
            </a:extLst>
          </p:cNvPr>
          <p:cNvSpPr/>
          <p:nvPr/>
        </p:nvSpPr>
        <p:spPr>
          <a:xfrm>
            <a:off x="5880538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267F67E-A3F3-9E46-A5D2-402DF023D083}"/>
              </a:ext>
            </a:extLst>
          </p:cNvPr>
          <p:cNvSpPr/>
          <p:nvPr/>
        </p:nvSpPr>
        <p:spPr>
          <a:xfrm>
            <a:off x="2504088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14DC04-F952-5140-B01B-16880A98E734}"/>
              </a:ext>
            </a:extLst>
          </p:cNvPr>
          <p:cNvSpPr/>
          <p:nvPr/>
        </p:nvSpPr>
        <p:spPr>
          <a:xfrm>
            <a:off x="6437586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60CCD4-BD25-0246-AC8A-78890BC32834}"/>
              </a:ext>
            </a:extLst>
          </p:cNvPr>
          <p:cNvSpPr/>
          <p:nvPr/>
        </p:nvSpPr>
        <p:spPr>
          <a:xfrm>
            <a:off x="6829096" y="551388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FCA3E2B-EED0-AF4E-80B7-8D6E7A27A3F7}"/>
              </a:ext>
            </a:extLst>
          </p:cNvPr>
          <p:cNvSpPr/>
          <p:nvPr/>
        </p:nvSpPr>
        <p:spPr>
          <a:xfrm>
            <a:off x="1202122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0F8EC23-196E-FE4B-81F0-DB08FC222EF3}"/>
              </a:ext>
            </a:extLst>
          </p:cNvPr>
          <p:cNvSpPr/>
          <p:nvPr/>
        </p:nvSpPr>
        <p:spPr>
          <a:xfrm>
            <a:off x="5516618" y="5513888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004C7BF-1007-024D-A1A8-0CCE4937C4DC}"/>
              </a:ext>
            </a:extLst>
          </p:cNvPr>
          <p:cNvSpPr/>
          <p:nvPr/>
        </p:nvSpPr>
        <p:spPr>
          <a:xfrm>
            <a:off x="3727226" y="5541165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44640EA-C569-F345-A91B-62892C2F1223}"/>
              </a:ext>
            </a:extLst>
          </p:cNvPr>
          <p:cNvCxnSpPr>
            <a:cxnSpLocks/>
          </p:cNvCxnSpPr>
          <p:nvPr/>
        </p:nvCxnSpPr>
        <p:spPr>
          <a:xfrm flipH="1">
            <a:off x="5422304" y="4244213"/>
            <a:ext cx="2951813" cy="3482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847FD47-730C-854A-84BE-CD3DB8C05999}"/>
              </a:ext>
            </a:extLst>
          </p:cNvPr>
          <p:cNvCxnSpPr>
            <a:cxnSpLocks/>
          </p:cNvCxnSpPr>
          <p:nvPr/>
        </p:nvCxnSpPr>
        <p:spPr>
          <a:xfrm flipV="1">
            <a:off x="4359769" y="4279033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27226758-DC1B-EB4D-B8EE-5F0A156F8128}"/>
              </a:ext>
            </a:extLst>
          </p:cNvPr>
          <p:cNvSpPr txBox="1">
            <a:spLocks/>
          </p:cNvSpPr>
          <p:nvPr/>
        </p:nvSpPr>
        <p:spPr>
          <a:xfrm>
            <a:off x="3581355" y="4815061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D85A314-04D6-8149-B536-263459681827}"/>
              </a:ext>
            </a:extLst>
          </p:cNvPr>
          <p:cNvSpPr txBox="1">
            <a:spLocks/>
          </p:cNvSpPr>
          <p:nvPr/>
        </p:nvSpPr>
        <p:spPr>
          <a:xfrm>
            <a:off x="4281670" y="4244213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“Margin”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8F7AE01-35A0-BE46-9FBD-DE0D5D3F2BD6}"/>
              </a:ext>
            </a:extLst>
          </p:cNvPr>
          <p:cNvCxnSpPr>
            <a:cxnSpLocks/>
          </p:cNvCxnSpPr>
          <p:nvPr/>
        </p:nvCxnSpPr>
        <p:spPr>
          <a:xfrm>
            <a:off x="4414345" y="4774692"/>
            <a:ext cx="1003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BC62EA17-584D-2C4B-9884-6A04BEE27AA4}"/>
              </a:ext>
            </a:extLst>
          </p:cNvPr>
          <p:cNvSpPr/>
          <p:nvPr/>
        </p:nvSpPr>
        <p:spPr>
          <a:xfrm>
            <a:off x="7990445" y="4745953"/>
            <a:ext cx="35286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Large margins look at more points.</a:t>
            </a:r>
          </a:p>
          <a:p>
            <a:endParaRPr lang="en-US" dirty="0"/>
          </a:p>
          <a:p>
            <a:r>
              <a:rPr lang="en-US" dirty="0"/>
              <a:t>How to set margin?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809A01-1F1D-8D42-94AE-4E33DA30CD35}"/>
              </a:ext>
            </a:extLst>
          </p:cNvPr>
          <p:cNvSpPr/>
          <p:nvPr/>
        </p:nvSpPr>
        <p:spPr>
          <a:xfrm>
            <a:off x="6986752" y="261660"/>
            <a:ext cx="484866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The loss function counts the absolute value of the distance to the threshold hyperplane, but only when it is on the wrong side, or within margin of the right side.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E5B05BF-41FC-B24C-BA69-C9225FDFD703}"/>
              </a:ext>
            </a:extLst>
          </p:cNvPr>
          <p:cNvCxnSpPr>
            <a:cxnSpLocks/>
          </p:cNvCxnSpPr>
          <p:nvPr/>
        </p:nvCxnSpPr>
        <p:spPr>
          <a:xfrm flipV="1">
            <a:off x="2637187" y="2070593"/>
            <a:ext cx="3093377" cy="217296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5AE620A-37D0-0849-B360-796726688035}"/>
              </a:ext>
            </a:extLst>
          </p:cNvPr>
          <p:cNvCxnSpPr>
            <a:cxnSpLocks/>
          </p:cNvCxnSpPr>
          <p:nvPr/>
        </p:nvCxnSpPr>
        <p:spPr>
          <a:xfrm flipV="1">
            <a:off x="4055564" y="2753417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6F34D08-FC3F-C64F-A8B0-EF458FFD44F2}"/>
              </a:ext>
            </a:extLst>
          </p:cNvPr>
          <p:cNvCxnSpPr>
            <a:cxnSpLocks/>
          </p:cNvCxnSpPr>
          <p:nvPr/>
        </p:nvCxnSpPr>
        <p:spPr>
          <a:xfrm flipH="1" flipV="1">
            <a:off x="2677791" y="2863886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ED5251D-70AD-A743-958A-A64913E6551A}"/>
              </a:ext>
            </a:extLst>
          </p:cNvPr>
          <p:cNvCxnSpPr>
            <a:cxnSpLocks/>
          </p:cNvCxnSpPr>
          <p:nvPr/>
        </p:nvCxnSpPr>
        <p:spPr>
          <a:xfrm flipH="1" flipV="1">
            <a:off x="4033891" y="2805371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61400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3056703" y="4699750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5835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  <a:p>
            <a:r>
              <a:rPr lang="en-US" sz="2400" dirty="0"/>
              <a:t>Iterating over n </a:t>
            </a:r>
          </a:p>
          <a:p>
            <a:r>
              <a:rPr lang="en-US" sz="2400" dirty="0"/>
              <a:t>is easier than iterating over 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5406360" y="2216589"/>
            <a:ext cx="2059201" cy="25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6080248" y="5063677"/>
            <a:ext cx="1251368" cy="22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D578FF3-431B-1F47-85BE-F29C6DBD1C91}"/>
              </a:ext>
            </a:extLst>
          </p:cNvPr>
          <p:cNvSpPr/>
          <p:nvPr/>
        </p:nvSpPr>
        <p:spPr>
          <a:xfrm>
            <a:off x="3189256" y="5939907"/>
            <a:ext cx="28909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Many dimensions must</a:t>
            </a:r>
          </a:p>
          <a:p>
            <a:r>
              <a:rPr lang="en-US" dirty="0"/>
              <a:t>be filled with information from prior /  regularization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242FA6-FDC4-B94D-8C5E-5522D9350276}"/>
              </a:ext>
            </a:extLst>
          </p:cNvPr>
          <p:cNvSpPr/>
          <p:nvPr/>
        </p:nvSpPr>
        <p:spPr>
          <a:xfrm>
            <a:off x="4305678" y="4406906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>
                <a:solidFill>
                  <a:schemeClr val="tx1"/>
                </a:solidFill>
              </a:rPr>
              <a:t>ℝ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en-US" sz="4400" baseline="30000" dirty="0">
                <a:solidFill>
                  <a:schemeClr val="tx1"/>
                </a:solidFill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700164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4554" cy="2023148"/>
          </a:xfrm>
        </p:spPr>
        <p:txBody>
          <a:bodyPr>
            <a:normAutofit/>
          </a:bodyPr>
          <a:lstStyle/>
          <a:p>
            <a:r>
              <a:rPr lang="en-US" dirty="0"/>
              <a:t>You worry too much about loss functions.</a:t>
            </a:r>
            <a:br>
              <a:rPr lang="en-US" dirty="0"/>
            </a:br>
            <a:r>
              <a:rPr lang="en-US" dirty="0"/>
              <a:t>Set threshold for maximum accuracy?  </a:t>
            </a:r>
            <a:br>
              <a:rPr lang="en-US" dirty="0"/>
            </a:br>
            <a:r>
              <a:rPr lang="en-US" dirty="0"/>
              <a:t>Doesn’t work very well…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930617" y="446164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3189636" y="5171090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6777C16-1321-454E-A82F-33E893A3896A}"/>
              </a:ext>
            </a:extLst>
          </p:cNvPr>
          <p:cNvSpPr/>
          <p:nvPr/>
        </p:nvSpPr>
        <p:spPr>
          <a:xfrm>
            <a:off x="5516618" y="4177862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986C64E-B487-BA48-A9C0-5300E07C68DF}"/>
              </a:ext>
            </a:extLst>
          </p:cNvPr>
          <p:cNvSpPr/>
          <p:nvPr/>
        </p:nvSpPr>
        <p:spPr>
          <a:xfrm>
            <a:off x="3494687" y="421990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0328585-B313-DA4B-8B82-F34DB0E6008F}"/>
              </a:ext>
            </a:extLst>
          </p:cNvPr>
          <p:cNvCxnSpPr>
            <a:cxnSpLocks/>
          </p:cNvCxnSpPr>
          <p:nvPr/>
        </p:nvCxnSpPr>
        <p:spPr>
          <a:xfrm flipV="1">
            <a:off x="4746463" y="446164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>
            <a:extLst>
              <a:ext uri="{FF2B5EF4-FFF2-40B4-BE49-F238E27FC236}">
                <a16:creationId xmlns:a16="http://schemas.microsoft.com/office/drawing/2014/main" id="{5CCE791D-1AC2-204E-906A-731ABEC465F4}"/>
              </a:ext>
            </a:extLst>
          </p:cNvPr>
          <p:cNvSpPr txBox="1">
            <a:spLocks/>
          </p:cNvSpPr>
          <p:nvPr/>
        </p:nvSpPr>
        <p:spPr>
          <a:xfrm>
            <a:off x="9373204" y="5532437"/>
            <a:ext cx="15568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24904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6FF9-7696-6449-A56E-D56E43069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discrimination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0455C-0046-414B-AB87-50A26FA7F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there were a handful of approaches for classification that divided the space of features up with straight lines:</a:t>
            </a:r>
          </a:p>
          <a:p>
            <a:pPr lvl="1"/>
            <a:r>
              <a:rPr lang="en-US" dirty="0"/>
              <a:t>linear regression 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Gaussian models + shared covariance matrix</a:t>
            </a:r>
          </a:p>
          <a:p>
            <a:endParaRPr lang="en-US" dirty="0"/>
          </a:p>
          <a:p>
            <a:r>
              <a:rPr lang="en-US" dirty="0"/>
              <a:t>And there were a handful of methods that would allow nonlinear boundaries:</a:t>
            </a:r>
          </a:p>
          <a:p>
            <a:pPr lvl="1"/>
            <a:r>
              <a:rPr lang="en-US" dirty="0"/>
              <a:t>linear discrimination with kernel vectors that are nonlinear in the features</a:t>
            </a:r>
          </a:p>
          <a:p>
            <a:pPr lvl="1"/>
            <a:r>
              <a:rPr lang="en-US" dirty="0"/>
              <a:t>Gaussian models + different covariance matrices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040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F66C5-7988-BA46-B707-B86C3935F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Margin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8E677-9740-C747-9418-52C70E4E6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Logistic regression came from statistics, and drops out of an argmax formulation.</a:t>
            </a:r>
          </a:p>
          <a:p>
            <a:r>
              <a:rPr lang="en-US" dirty="0"/>
              <a:t>There is another approach that conceptually comes out of engineering but uses the same machinery (argmax of a loss function that evaluates the mismatch between the model and the data) but starts from a different place (like discrete math CS vs calculus stats)</a:t>
            </a:r>
          </a:p>
          <a:p>
            <a:r>
              <a:rPr lang="en-US" dirty="0"/>
              <a:t>The textbooks say that it was developed in the 90s and that after some years it was found to be equivalent to classification/regression with a certain sort of loss functions.</a:t>
            </a:r>
          </a:p>
          <a:p>
            <a:r>
              <a:rPr lang="en-US" dirty="0"/>
              <a:t>Most of the terms in the soft margin loss function vanish; only a few remain nonzero; convenient for some problems.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119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932AD-3E8C-8944-ADBA-966C9EA4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on the frontend…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1CA5B3-E035-3C42-90EA-9E214DBBB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980" y="2208924"/>
            <a:ext cx="4381500" cy="1651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EE6818-A815-A94E-8480-0EE0921E1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2335" y="5224736"/>
            <a:ext cx="6527800" cy="10541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FABE8DE-1650-3540-98C2-22FFF2CADB39}"/>
              </a:ext>
            </a:extLst>
          </p:cNvPr>
          <p:cNvSpPr txBox="1">
            <a:spLocks/>
          </p:cNvSpPr>
          <p:nvPr/>
        </p:nvSpPr>
        <p:spPr>
          <a:xfrm>
            <a:off x="6522983" y="2509700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Nonlinear in the rear</a:t>
            </a:r>
          </a:p>
        </p:txBody>
      </p:sp>
    </p:spTree>
    <p:extLst>
      <p:ext uri="{BB962C8B-B14F-4D97-AF65-F5344CB8AC3E}">
        <p14:creationId xmlns:p14="http://schemas.microsoft.com/office/powerpoint/2010/main" val="2127633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932AD-3E8C-8944-ADBA-966C9EA4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on the frontend…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1CA5B3-E035-3C42-90EA-9E214DBBB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980" y="2208924"/>
            <a:ext cx="4381500" cy="1651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FABE8DE-1650-3540-98C2-22FFF2CADB39}"/>
              </a:ext>
            </a:extLst>
          </p:cNvPr>
          <p:cNvSpPr txBox="1">
            <a:spLocks/>
          </p:cNvSpPr>
          <p:nvPr/>
        </p:nvSpPr>
        <p:spPr>
          <a:xfrm>
            <a:off x="6522983" y="2509700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Nonlinear in the rear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17F5F5-32F2-CB4A-B070-52B9A3555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592" y="5012340"/>
            <a:ext cx="2781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235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932AD-3E8C-8944-ADBA-966C9EA4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on the frontend…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1CA5B3-E035-3C42-90EA-9E214DBBB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980" y="2208924"/>
            <a:ext cx="4381500" cy="1651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FABE8DE-1650-3540-98C2-22FFF2CADB39}"/>
              </a:ext>
            </a:extLst>
          </p:cNvPr>
          <p:cNvSpPr txBox="1">
            <a:spLocks/>
          </p:cNvSpPr>
          <p:nvPr/>
        </p:nvSpPr>
        <p:spPr>
          <a:xfrm>
            <a:off x="6522983" y="2509700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Nonlinear in the rear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226E76-BD53-FC42-9881-EC47E57E3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3217" y="5022850"/>
            <a:ext cx="31877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024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0AE3060-F42C-E447-A56E-060D678C23CA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231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DAC4050-0C11-A54C-B3EF-B28938F5F191}"/>
              </a:ext>
            </a:extLst>
          </p:cNvPr>
          <p:cNvSpPr txBox="1">
            <a:spLocks/>
          </p:cNvSpPr>
          <p:nvPr/>
        </p:nvSpPr>
        <p:spPr>
          <a:xfrm>
            <a:off x="8567302" y="1351709"/>
            <a:ext cx="2950028" cy="95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y = X w + b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F8195B-6567-3A40-96DE-C073D4FAFA5B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660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4288</TotalTime>
  <Words>874</Words>
  <Application>Microsoft Macintosh PowerPoint</Application>
  <PresentationFormat>Widescreen</PresentationFormat>
  <Paragraphs>200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10-Soft margin discrimination</vt:lpstr>
      <vt:lpstr>The optimization paradigm</vt:lpstr>
      <vt:lpstr>Linear discrimination</vt:lpstr>
      <vt:lpstr>Soft Margin Classification</vt:lpstr>
      <vt:lpstr>Linear on the frontend…</vt:lpstr>
      <vt:lpstr>Linear on the frontend…</vt:lpstr>
      <vt:lpstr>Linear on the frontend…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Special case: perfectly separable features</vt:lpstr>
      <vt:lpstr>Can you find a threshold that separates the classes perfectly?</vt:lpstr>
      <vt:lpstr>Can you find a threshold that separates the classes perfectly?</vt:lpstr>
      <vt:lpstr>Can you find a threshold that separates the classes perfectly?</vt:lpstr>
      <vt:lpstr>One vs. many…</vt:lpstr>
      <vt:lpstr>PowerPoint Presentation</vt:lpstr>
      <vt:lpstr>“Maximum margin” doesn’t apply when some points are misclassified… so a compromise was found</vt:lpstr>
      <vt:lpstr>PowerPoint Presentation</vt:lpstr>
      <vt:lpstr>PowerPoint Presentation</vt:lpstr>
      <vt:lpstr>“Maximum margin” doesn’t apply when some points are misclassified… so a compromise was found</vt:lpstr>
      <vt:lpstr>SSE loss function for Galton height data</vt:lpstr>
      <vt:lpstr>Logistic loss function on Galton height data</vt:lpstr>
      <vt:lpstr>Hinge loss function</vt:lpstr>
      <vt:lpstr>Hinge loss function</vt:lpstr>
      <vt:lpstr>PowerPoint Presentation</vt:lpstr>
      <vt:lpstr>You worry too much about loss functions. Set threshold for maximum accuracy?   Doesn’t work very well…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08 linear discrimination</dc:title>
  <dc:creator>Will Trimble</dc:creator>
  <cp:lastModifiedBy>Will Trimble</cp:lastModifiedBy>
  <cp:revision>9</cp:revision>
  <dcterms:created xsi:type="dcterms:W3CDTF">2022-04-12T13:09:29Z</dcterms:created>
  <dcterms:modified xsi:type="dcterms:W3CDTF">2023-04-10T14:27:56Z</dcterms:modified>
</cp:coreProperties>
</file>

<file path=docProps/thumbnail.jpeg>
</file>